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6" r:id="rId3"/>
    <p:sldId id="261" r:id="rId4"/>
    <p:sldId id="262" r:id="rId5"/>
    <p:sldId id="263" r:id="rId6"/>
    <p:sldId id="264" r:id="rId7"/>
    <p:sldId id="265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102" autoAdjust="0"/>
    <p:restoredTop sz="94660"/>
  </p:normalViewPr>
  <p:slideViewPr>
    <p:cSldViewPr snapToGrid="0">
      <p:cViewPr varScale="1">
        <p:scale>
          <a:sx n="72" d="100"/>
          <a:sy n="72" d="100"/>
        </p:scale>
        <p:origin x="22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 /><Relationship Id="rId3" Type="http://schemas.openxmlformats.org/officeDocument/2006/relationships/slide" Target="slides/slide2.xml" /><Relationship Id="rId7" Type="http://schemas.openxmlformats.org/officeDocument/2006/relationships/slide" Target="slides/slide6.xml" /><Relationship Id="rId12" Type="http://schemas.openxmlformats.org/officeDocument/2006/relationships/tableStyles" Target="tableStyles.xml" /><Relationship Id="rId2" Type="http://schemas.openxmlformats.org/officeDocument/2006/relationships/slide" Target="slides/slide1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1" Type="http://schemas.openxmlformats.org/officeDocument/2006/relationships/theme" Target="theme/theme1.xml" /><Relationship Id="rId5" Type="http://schemas.openxmlformats.org/officeDocument/2006/relationships/slide" Target="slides/slide4.xml" /><Relationship Id="rId10" Type="http://schemas.openxmlformats.org/officeDocument/2006/relationships/viewProps" Target="viewProps.xml" /><Relationship Id="rId4" Type="http://schemas.openxmlformats.org/officeDocument/2006/relationships/slide" Target="slides/slide3.xml" /><Relationship Id="rId9" Type="http://schemas.openxmlformats.org/officeDocument/2006/relationships/presProps" Target="presProps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C735BB-561D-274E-3493-E77DF625330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01948BD-FB57-8E0B-1EFA-C481B5EFD96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49E89C2-D513-C67B-2341-A8187C51CE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450E5F-A801-4C01-B9EF-90A0420154E8}" type="datetimeFigureOut">
              <a:rPr lang="en-US" smtClean="0"/>
              <a:t>7/8/2022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CAC151-70D7-4F6D-80E4-4FE2AC2FD3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8238DFF-02CE-D55A-B819-D654494CF1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462F3-88F4-4C30-A1AD-C719313A7A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55743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18701C-5792-5B2A-B6C1-835D737BE5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530168F-CB0F-350C-E33A-A3756D73016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855069A-9C44-EB26-9209-0155E11ED9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450E5F-A801-4C01-B9EF-90A0420154E8}" type="datetimeFigureOut">
              <a:rPr lang="en-US" smtClean="0"/>
              <a:t>7/8/2022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F1012E3-1448-19B5-F58E-AABA107197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90FEBF-403B-FAB9-B736-C2DF42CE12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462F3-88F4-4C30-A1AD-C719313A7A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64250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CDD63D0-9B0D-541C-CAC6-84D4A760736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05D1E58-21D9-2BA3-83A7-11B68F27983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1AD3915-660C-A55F-B3B2-AF171D465B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450E5F-A801-4C01-B9EF-90A0420154E8}" type="datetimeFigureOut">
              <a:rPr lang="en-US" smtClean="0"/>
              <a:t>7/8/2022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20BE3E-1BEF-498C-F777-1C1379C9F4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24B14AB-BAD8-E657-E36F-A8E17464A8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462F3-88F4-4C30-A1AD-C719313A7A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59002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16ABA4-2B63-0983-1384-D8FEC495FF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82B911-A6C0-5E94-8E8A-310CBBFD06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2CCFB18-4A0E-BDA9-DD90-F7125B5F07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450E5F-A801-4C01-B9EF-90A0420154E8}" type="datetimeFigureOut">
              <a:rPr lang="en-US" smtClean="0"/>
              <a:t>7/8/2022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59129A4-1B9F-560E-9CD6-4EB361A68C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348DF65-58FE-77D7-B26A-40681312DA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462F3-88F4-4C30-A1AD-C719313A7A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1638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FF0E2B-BD5D-B011-5555-CF03253E6F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B294E68-EF11-B599-8CC8-589F05ED0E5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A6094FA-04F6-3D86-FB52-311FD07E51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450E5F-A801-4C01-B9EF-90A0420154E8}" type="datetimeFigureOut">
              <a:rPr lang="en-US" smtClean="0"/>
              <a:t>7/8/2022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829C3B-8CC6-AA47-3D8D-3CDC17AB69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2B998FF-D763-B849-ABE7-6602E6ABDB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462F3-88F4-4C30-A1AD-C719313A7A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64295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E88228-0220-49CF-3E08-1470CDA305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FA98A6-9E9F-4CE5-19EF-9D334467042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513F9A0-9B10-9B59-6598-DF6FE82D3D9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F230D2C-9AE3-6100-44CA-B1CE3B57D1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450E5F-A801-4C01-B9EF-90A0420154E8}" type="datetimeFigureOut">
              <a:rPr lang="en-US" smtClean="0"/>
              <a:t>7/8/2022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4067D9F-9AFD-B2D3-EF8D-5BB5CD8D8C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32187F7-A9BF-C91E-5D3F-E0CE6D4C94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462F3-88F4-4C30-A1AD-C719313A7A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9813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417EE7-2C03-7A2B-27D7-F7061501FB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E38A13F-570F-11F7-1F07-8F9F6C49996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1E639F9-4EFB-CF16-1B7B-C5FD6ADFC05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06F9637-22E6-7B4F-7C39-D9D698F7A26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60054FD-BE37-D559-F58A-190D5F71DAD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DFD0314-747E-12E3-0934-1BC40651D9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450E5F-A801-4C01-B9EF-90A0420154E8}" type="datetimeFigureOut">
              <a:rPr lang="en-US" smtClean="0"/>
              <a:t>7/8/2022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F3F7AF2-D97B-4C67-A02A-B802801ED9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4D01882-4815-D3A8-7B47-CB2D4BBD60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462F3-88F4-4C30-A1AD-C719313A7A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92996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64F26A-4163-A897-BF69-EF3A08F728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DD5958D-568A-9B84-35F7-D934F0CD1B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450E5F-A801-4C01-B9EF-90A0420154E8}" type="datetimeFigureOut">
              <a:rPr lang="en-US" smtClean="0"/>
              <a:t>7/8/2022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D735C71-9E13-D226-4DB4-BEE720C36C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6E2646A-B790-6A46-5157-A878553511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462F3-88F4-4C30-A1AD-C719313A7A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20685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711DCAE-A59D-9DD8-E5B5-FFA0CEAE26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450E5F-A801-4C01-B9EF-90A0420154E8}" type="datetimeFigureOut">
              <a:rPr lang="en-US" smtClean="0"/>
              <a:t>7/8/2022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C9A7C8E-E37D-28FC-2605-F3AC40EC34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67F6E3C-E129-7FD9-0B11-DF9434D752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462F3-88F4-4C30-A1AD-C719313A7A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91781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BFBE5E-702E-C0B5-E0B9-958FDE39C4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0FE133-DBE6-3E91-728D-1123CD85CE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FB76AD7-B440-B437-1099-36D72E597A5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12D063B-CDFF-FDFF-ACB0-46BB1BD424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450E5F-A801-4C01-B9EF-90A0420154E8}" type="datetimeFigureOut">
              <a:rPr lang="en-US" smtClean="0"/>
              <a:t>7/8/2022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DE8F6F3-268E-0EBF-350B-760C8EC4C3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91AB7A9-363E-C148-9DA2-2264A87BA6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462F3-88F4-4C30-A1AD-C719313A7A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51883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DEBAE2-0F50-3851-8138-9AB3A312EC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DD0FE77-F6D3-FA72-87C4-3D6A73C456F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3E82283-2D83-C82A-A58F-7E204668B7E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F6027B3-4225-639A-7BB5-62251A83CF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450E5F-A801-4C01-B9EF-90A0420154E8}" type="datetimeFigureOut">
              <a:rPr lang="en-US" smtClean="0"/>
              <a:t>7/8/2022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F31E75C-E0D9-B5AC-23BA-1BEA642148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8AD8CE0-DF02-3824-EE15-6C64EB09EF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462F3-88F4-4C30-A1AD-C719313A7A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02646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348EF87-E160-ECB9-CBCA-9C15836ADB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6206686-83F0-91A7-C701-6FA38B85DA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38168C6-12EF-B22E-A0C1-113D43A1D6A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450E5F-A801-4C01-B9EF-90A0420154E8}" type="datetimeFigureOut">
              <a:rPr lang="en-US" smtClean="0"/>
              <a:t>7/8/2022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3D79172-13D8-85C0-BB7E-AFDE2376AB5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C86892B-F5C6-4F40-C251-5C4F02AD56F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2462F3-88F4-4C30-A1AD-C719313A7A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41873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>
            <a:extLst>
              <a:ext uri="{FF2B5EF4-FFF2-40B4-BE49-F238E27FC236}">
                <a16:creationId xmlns:a16="http://schemas.microsoft.com/office/drawing/2014/main" id="{8B677EA4-26F9-30F2-1371-ED94A19CEF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Declaration &amp; Acceptance</a:t>
            </a:r>
          </a:p>
        </p:txBody>
      </p:sp>
      <p:sp>
        <p:nvSpPr>
          <p:cNvPr id="11" name="Content Placeholder 10">
            <a:extLst>
              <a:ext uri="{FF2B5EF4-FFF2-40B4-BE49-F238E27FC236}">
                <a16:creationId xmlns:a16="http://schemas.microsoft.com/office/drawing/2014/main" id="{A5343171-55EC-0ED1-AF8B-E0C4DC6B6D8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en-US" sz="1800" dirty="0"/>
              <a:t>I hereby fully aware and understand the responsibility and accountability carrying and distributing this card into the open market. I shall only use it with the right and good intent. This is meant only for </a:t>
            </a:r>
            <a:r>
              <a:rPr lang="en-US" sz="1800" dirty="0">
                <a:solidFill>
                  <a:srgbClr val="FF0000"/>
                </a:solidFill>
              </a:rPr>
              <a:t>PJBUMI</a:t>
            </a:r>
            <a:r>
              <a:rPr lang="en-US" sz="1800" dirty="0"/>
              <a:t>’s related business engagement and benefit, and I shall indemnify the company for any setback caused by my misconduct while using the said card. This is not a proof of employment or privilege to and for me by the company. I shall always uphold the good name and reputation of the company.</a:t>
            </a:r>
          </a:p>
          <a:p>
            <a:pPr algn="just">
              <a:lnSpc>
                <a:spcPct val="150000"/>
              </a:lnSpc>
            </a:pPr>
            <a:r>
              <a:rPr lang="en-US" sz="1800" dirty="0"/>
              <a:t>I have checked all of the information in the card is correct and true.</a:t>
            </a:r>
          </a:p>
          <a:p>
            <a:pPr algn="just">
              <a:lnSpc>
                <a:spcPct val="150000"/>
              </a:lnSpc>
            </a:pPr>
            <a:r>
              <a:rPr lang="en-US" sz="1800" dirty="0"/>
              <a:t>I understand that I will use the shared email account pjbhes@</a:t>
            </a:r>
            <a:r>
              <a:rPr lang="en-US" sz="1800" dirty="0">
                <a:solidFill>
                  <a:srgbClr val="FF0000"/>
                </a:solidFill>
              </a:rPr>
              <a:t>pjbumi</a:t>
            </a:r>
            <a:r>
              <a:rPr lang="en-US" sz="1800" dirty="0"/>
              <a:t>.com.my for this purpose.</a:t>
            </a:r>
          </a:p>
          <a:p>
            <a:pPr marL="0" indent="0" algn="just">
              <a:lnSpc>
                <a:spcPct val="150000"/>
              </a:lnSpc>
              <a:buNone/>
            </a:pPr>
            <a:endParaRPr lang="en-US" sz="1800" dirty="0"/>
          </a:p>
          <a:p>
            <a:pPr marL="0" indent="0" algn="just">
              <a:lnSpc>
                <a:spcPct val="150000"/>
              </a:lnSpc>
              <a:buNone/>
            </a:pPr>
            <a:r>
              <a:rPr lang="en-US" sz="1800" dirty="0"/>
              <a:t>……......… (Signature)     …………….…………………………….……/………………………… (Name/NRIC)	…………. (Date)</a:t>
            </a:r>
          </a:p>
        </p:txBody>
      </p:sp>
    </p:spTree>
    <p:extLst>
      <p:ext uri="{BB962C8B-B14F-4D97-AF65-F5344CB8AC3E}">
        <p14:creationId xmlns:p14="http://schemas.microsoft.com/office/powerpoint/2010/main" val="33336590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CEDDDE-CE3E-B0CF-EC32-0B8093E3E51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-1" y="62142"/>
            <a:ext cx="12161520" cy="1541540"/>
          </a:xfrm>
        </p:spPr>
        <p:txBody>
          <a:bodyPr>
            <a:normAutofit/>
          </a:bodyPr>
          <a:lstStyle/>
          <a:p>
            <a:r>
              <a:rPr lang="en-US" sz="6600" dirty="0">
                <a:solidFill>
                  <a:srgbClr val="FF0000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PJBUMI</a:t>
            </a:r>
            <a:r>
              <a:rPr lang="en-US" sz="6600" dirty="0">
                <a:latin typeface="Arial Black" panose="020B0A04020102020204" pitchFamily="34" charset="0"/>
                <a:cs typeface="Arial" panose="020B0604020202020204" pitchFamily="34" charset="0"/>
              </a:rPr>
              <a:t>HES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9EDA9B6F-FF51-EBF7-58B9-0F0485F0B8E3}"/>
              </a:ext>
            </a:extLst>
          </p:cNvPr>
          <p:cNvSpPr txBox="1">
            <a:spLocks/>
          </p:cNvSpPr>
          <p:nvPr/>
        </p:nvSpPr>
        <p:spPr>
          <a:xfrm>
            <a:off x="-1" y="1976552"/>
            <a:ext cx="12161520" cy="295943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b="1" dirty="0"/>
              <a:t>MD.SHAHZAR MD.IDRIS</a:t>
            </a:r>
          </a:p>
          <a:p>
            <a:r>
              <a:rPr lang="en-US" sz="2800" i="1" dirty="0"/>
              <a:t>Head of Digital and Energy Division</a:t>
            </a:r>
            <a:endParaRPr lang="en-US" sz="2800" dirty="0"/>
          </a:p>
          <a:p>
            <a:endParaRPr lang="en-US" sz="2000" dirty="0"/>
          </a:p>
          <a:p>
            <a:endParaRPr lang="en-US" sz="2000" dirty="0"/>
          </a:p>
          <a:p>
            <a:br>
              <a:rPr lang="en-US" sz="2000" dirty="0"/>
            </a:br>
            <a:r>
              <a:rPr lang="en-US" sz="2600" dirty="0"/>
              <a:t>M</a:t>
            </a:r>
            <a:r>
              <a:rPr lang="en-US" sz="2600" spc="300" dirty="0"/>
              <a:t>:+6018.7790.400 | E:mshahzar@</a:t>
            </a:r>
            <a:r>
              <a:rPr lang="en-US" sz="2600" spc="300" dirty="0">
                <a:solidFill>
                  <a:srgbClr val="FF0000"/>
                </a:solidFill>
              </a:rPr>
              <a:t>pjbumi</a:t>
            </a:r>
            <a:r>
              <a:rPr lang="en-US" sz="2600" spc="300" dirty="0"/>
              <a:t>.com.my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40703AA6-9ABD-1147-9545-C1093B8EA620}"/>
              </a:ext>
            </a:extLst>
          </p:cNvPr>
          <p:cNvSpPr txBox="1">
            <a:spLocks/>
          </p:cNvSpPr>
          <p:nvPr/>
        </p:nvSpPr>
        <p:spPr>
          <a:xfrm>
            <a:off x="-1" y="4864970"/>
            <a:ext cx="12161520" cy="856182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10000"/>
              </a:lnSpc>
            </a:pPr>
            <a:r>
              <a:rPr lang="en-US" sz="2000" b="1" dirty="0">
                <a:solidFill>
                  <a:srgbClr val="FF0000"/>
                </a:solidFill>
                <a:latin typeface="Arial Black" panose="020B0A04020102020204" pitchFamily="34" charset="0"/>
              </a:rPr>
              <a:t>PJBUMI</a:t>
            </a:r>
            <a:r>
              <a:rPr lang="en-US" sz="2000" b="1" dirty="0">
                <a:latin typeface="Arial Black" panose="020B0A04020102020204" pitchFamily="34" charset="0"/>
              </a:rPr>
              <a:t> Heavy Engineering &amp; Services </a:t>
            </a:r>
            <a:r>
              <a:rPr lang="en-US" sz="2000" b="1" dirty="0" err="1">
                <a:latin typeface="Arial Black" panose="020B0A04020102020204" pitchFamily="34" charset="0"/>
              </a:rPr>
              <a:t>Sdn</a:t>
            </a:r>
            <a:r>
              <a:rPr lang="en-US" sz="2000" b="1" dirty="0">
                <a:latin typeface="Arial Black" panose="020B0A04020102020204" pitchFamily="34" charset="0"/>
              </a:rPr>
              <a:t> </a:t>
            </a:r>
            <a:r>
              <a:rPr lang="en-US" sz="2000" b="1" dirty="0" err="1">
                <a:latin typeface="Arial Black" panose="020B0A04020102020204" pitchFamily="34" charset="0"/>
              </a:rPr>
              <a:t>Bhd</a:t>
            </a:r>
            <a:br>
              <a:rPr lang="en-US" sz="2000" b="1" dirty="0">
                <a:latin typeface="Arial Black" panose="020B0A04020102020204" pitchFamily="34" charset="0"/>
              </a:rPr>
            </a:br>
            <a:r>
              <a:rPr lang="en-US" sz="1800" b="1" dirty="0">
                <a:latin typeface="Arial" panose="020B0604020202020204" pitchFamily="34" charset="0"/>
                <a:cs typeface="Arial" panose="020B0604020202020204" pitchFamily="34" charset="0"/>
              </a:rPr>
              <a:t>Member of </a:t>
            </a:r>
            <a:r>
              <a:rPr lang="en-US" sz="1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PJBUMI</a:t>
            </a:r>
            <a:r>
              <a:rPr lang="en-US" sz="1800" b="1" dirty="0">
                <a:latin typeface="Arial" panose="020B0604020202020204" pitchFamily="34" charset="0"/>
                <a:cs typeface="Arial" panose="020B0604020202020204" pitchFamily="34" charset="0"/>
              </a:rPr>
              <a:t> Berhad </a:t>
            </a:r>
          </a:p>
        </p:txBody>
      </p:sp>
      <p:sp>
        <p:nvSpPr>
          <p:cNvPr id="6" name="Content Placeholder 6">
            <a:extLst>
              <a:ext uri="{FF2B5EF4-FFF2-40B4-BE49-F238E27FC236}">
                <a16:creationId xmlns:a16="http://schemas.microsoft.com/office/drawing/2014/main" id="{41FA8C9D-A5D3-912D-DDF8-66A7339C11E0}"/>
              </a:ext>
            </a:extLst>
          </p:cNvPr>
          <p:cNvSpPr txBox="1">
            <a:spLocks/>
          </p:cNvSpPr>
          <p:nvPr/>
        </p:nvSpPr>
        <p:spPr>
          <a:xfrm>
            <a:off x="-1" y="5770544"/>
            <a:ext cx="12161520" cy="967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en-US" sz="1800" dirty="0"/>
              <a:t>No.11 Jalan Ruang U8/109, </a:t>
            </a:r>
            <a:r>
              <a:rPr lang="en-US" sz="1800" dirty="0" err="1"/>
              <a:t>Seksyen</a:t>
            </a:r>
            <a:r>
              <a:rPr lang="en-US" sz="1800" dirty="0"/>
              <a:t> U8, Bukit Jelutong, 40150 Shah Alam, Selangor </a:t>
            </a:r>
            <a:r>
              <a:rPr lang="en-US" sz="1800" dirty="0" err="1"/>
              <a:t>Darul</a:t>
            </a:r>
            <a:r>
              <a:rPr lang="en-US" sz="1800" dirty="0"/>
              <a:t> Ehsan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en-US" sz="1800" dirty="0"/>
              <a:t>T:+603.7831.0075 | F:+603.7832.5840 | www.pjbumi.com.my</a:t>
            </a:r>
          </a:p>
        </p:txBody>
      </p:sp>
    </p:spTree>
    <p:extLst>
      <p:ext uri="{BB962C8B-B14F-4D97-AF65-F5344CB8AC3E}">
        <p14:creationId xmlns:p14="http://schemas.microsoft.com/office/powerpoint/2010/main" val="29175087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CEDDDE-CE3E-B0CF-EC32-0B8093E3E51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-1" y="62142"/>
            <a:ext cx="12161520" cy="1541540"/>
          </a:xfrm>
        </p:spPr>
        <p:txBody>
          <a:bodyPr>
            <a:normAutofit/>
          </a:bodyPr>
          <a:lstStyle/>
          <a:p>
            <a:r>
              <a:rPr lang="en-US" sz="6600" dirty="0">
                <a:solidFill>
                  <a:srgbClr val="FF0000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PJBUMI</a:t>
            </a:r>
            <a:r>
              <a:rPr lang="en-US" sz="6600" dirty="0">
                <a:latin typeface="Arial Black" panose="020B0A04020102020204" pitchFamily="34" charset="0"/>
                <a:cs typeface="Arial" panose="020B0604020202020204" pitchFamily="34" charset="0"/>
              </a:rPr>
              <a:t>HES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9EDA9B6F-FF51-EBF7-58B9-0F0485F0B8E3}"/>
              </a:ext>
            </a:extLst>
          </p:cNvPr>
          <p:cNvSpPr txBox="1">
            <a:spLocks/>
          </p:cNvSpPr>
          <p:nvPr/>
        </p:nvSpPr>
        <p:spPr>
          <a:xfrm>
            <a:off x="-1" y="1976552"/>
            <a:ext cx="12161520" cy="295943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b="1" dirty="0"/>
              <a:t>MOHD HUSRI HUSSAIN</a:t>
            </a:r>
          </a:p>
          <a:p>
            <a:r>
              <a:rPr lang="en-US" sz="2800" i="1" dirty="0"/>
              <a:t>Business Representative</a:t>
            </a:r>
            <a:endParaRPr lang="en-US" sz="2800" dirty="0"/>
          </a:p>
          <a:p>
            <a:r>
              <a:rPr lang="en-US" sz="2000" dirty="0"/>
              <a:t>(B. Development &amp; Marketing)</a:t>
            </a:r>
          </a:p>
          <a:p>
            <a:endParaRPr lang="en-US" sz="2000" dirty="0"/>
          </a:p>
          <a:p>
            <a:br>
              <a:rPr lang="en-US" sz="2000" dirty="0"/>
            </a:br>
            <a:r>
              <a:rPr lang="en-US" sz="2600" spc="300" dirty="0"/>
              <a:t>M:+6019.2088.035 | E:pjbhes@</a:t>
            </a:r>
            <a:r>
              <a:rPr lang="en-US" sz="2600" spc="300" dirty="0">
                <a:solidFill>
                  <a:srgbClr val="FF0000"/>
                </a:solidFill>
              </a:rPr>
              <a:t>pjbumi</a:t>
            </a:r>
            <a:r>
              <a:rPr lang="en-US" sz="2600" spc="300" dirty="0"/>
              <a:t>.com.my</a:t>
            </a: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2966560A-2949-0B04-D9B9-915ECE2D9C88}"/>
              </a:ext>
            </a:extLst>
          </p:cNvPr>
          <p:cNvSpPr txBox="1">
            <a:spLocks/>
          </p:cNvSpPr>
          <p:nvPr/>
        </p:nvSpPr>
        <p:spPr>
          <a:xfrm>
            <a:off x="-1" y="4864970"/>
            <a:ext cx="12161520" cy="856182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10000"/>
              </a:lnSpc>
            </a:pPr>
            <a:r>
              <a:rPr lang="en-US" sz="2000" b="1" dirty="0">
                <a:solidFill>
                  <a:srgbClr val="FF0000"/>
                </a:solidFill>
                <a:latin typeface="Arial Black" panose="020B0A04020102020204" pitchFamily="34" charset="0"/>
              </a:rPr>
              <a:t>PJBUMI</a:t>
            </a:r>
            <a:r>
              <a:rPr lang="en-US" sz="2000" b="1" dirty="0">
                <a:latin typeface="Arial Black" panose="020B0A04020102020204" pitchFamily="34" charset="0"/>
              </a:rPr>
              <a:t> Heavy Engineering &amp; Services </a:t>
            </a:r>
            <a:r>
              <a:rPr lang="en-US" sz="2000" b="1" dirty="0" err="1">
                <a:latin typeface="Arial Black" panose="020B0A04020102020204" pitchFamily="34" charset="0"/>
              </a:rPr>
              <a:t>Sdn</a:t>
            </a:r>
            <a:r>
              <a:rPr lang="en-US" sz="2000" b="1" dirty="0">
                <a:latin typeface="Arial Black" panose="020B0A04020102020204" pitchFamily="34" charset="0"/>
              </a:rPr>
              <a:t> </a:t>
            </a:r>
            <a:r>
              <a:rPr lang="en-US" sz="2000" b="1" dirty="0" err="1">
                <a:latin typeface="Arial Black" panose="020B0A04020102020204" pitchFamily="34" charset="0"/>
              </a:rPr>
              <a:t>Bhd</a:t>
            </a:r>
            <a:br>
              <a:rPr lang="en-US" sz="2000" b="1" dirty="0">
                <a:latin typeface="Arial Black" panose="020B0A04020102020204" pitchFamily="34" charset="0"/>
              </a:rPr>
            </a:br>
            <a:r>
              <a:rPr lang="en-US" sz="1800" b="1" dirty="0">
                <a:latin typeface="Arial" panose="020B0604020202020204" pitchFamily="34" charset="0"/>
                <a:cs typeface="Arial" panose="020B0604020202020204" pitchFamily="34" charset="0"/>
              </a:rPr>
              <a:t>Member of </a:t>
            </a:r>
            <a:r>
              <a:rPr lang="en-US" sz="1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PJBUMI</a:t>
            </a:r>
            <a:r>
              <a:rPr lang="en-US" sz="1800" b="1" dirty="0">
                <a:latin typeface="Arial" panose="020B0604020202020204" pitchFamily="34" charset="0"/>
                <a:cs typeface="Arial" panose="020B0604020202020204" pitchFamily="34" charset="0"/>
              </a:rPr>
              <a:t> Berhad </a:t>
            </a:r>
          </a:p>
        </p:txBody>
      </p:sp>
      <p:sp>
        <p:nvSpPr>
          <p:cNvPr id="8" name="Content Placeholder 6">
            <a:extLst>
              <a:ext uri="{FF2B5EF4-FFF2-40B4-BE49-F238E27FC236}">
                <a16:creationId xmlns:a16="http://schemas.microsoft.com/office/drawing/2014/main" id="{45DF677C-E2DD-813F-21DB-B77773306907}"/>
              </a:ext>
            </a:extLst>
          </p:cNvPr>
          <p:cNvSpPr txBox="1">
            <a:spLocks/>
          </p:cNvSpPr>
          <p:nvPr/>
        </p:nvSpPr>
        <p:spPr>
          <a:xfrm>
            <a:off x="-1" y="5770544"/>
            <a:ext cx="12161520" cy="967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en-US" sz="1800" dirty="0"/>
              <a:t>No.11 Jalan Ruang U8/109, </a:t>
            </a:r>
            <a:r>
              <a:rPr lang="en-US" sz="1800" dirty="0" err="1"/>
              <a:t>Seksyen</a:t>
            </a:r>
            <a:r>
              <a:rPr lang="en-US" sz="1800" dirty="0"/>
              <a:t> U8, Bukit Jelutong, 40150 Shah Alam, Selangor </a:t>
            </a:r>
            <a:r>
              <a:rPr lang="en-US" sz="1800" dirty="0" err="1"/>
              <a:t>Darul</a:t>
            </a:r>
            <a:r>
              <a:rPr lang="en-US" sz="1800" dirty="0"/>
              <a:t> Ehsan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en-US" sz="1800" dirty="0"/>
              <a:t>T:+603.7831.0075 | F:+603.7832.5840 | www.pjbumi.com.my</a:t>
            </a:r>
          </a:p>
        </p:txBody>
      </p:sp>
    </p:spTree>
    <p:extLst>
      <p:ext uri="{BB962C8B-B14F-4D97-AF65-F5344CB8AC3E}">
        <p14:creationId xmlns:p14="http://schemas.microsoft.com/office/powerpoint/2010/main" val="25391008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CEDDDE-CE3E-B0CF-EC32-0B8093E3E51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-1" y="62142"/>
            <a:ext cx="12161520" cy="1541540"/>
          </a:xfrm>
        </p:spPr>
        <p:txBody>
          <a:bodyPr>
            <a:normAutofit/>
          </a:bodyPr>
          <a:lstStyle/>
          <a:p>
            <a:r>
              <a:rPr lang="en-US" sz="6600" dirty="0">
                <a:solidFill>
                  <a:srgbClr val="FF0000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PJBUMI</a:t>
            </a:r>
            <a:r>
              <a:rPr lang="en-US" sz="6600" dirty="0">
                <a:latin typeface="Arial Black" panose="020B0A04020102020204" pitchFamily="34" charset="0"/>
                <a:cs typeface="Arial" panose="020B0604020202020204" pitchFamily="34" charset="0"/>
              </a:rPr>
              <a:t>HES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9EDA9B6F-FF51-EBF7-58B9-0F0485F0B8E3}"/>
              </a:ext>
            </a:extLst>
          </p:cNvPr>
          <p:cNvSpPr txBox="1">
            <a:spLocks/>
          </p:cNvSpPr>
          <p:nvPr/>
        </p:nvSpPr>
        <p:spPr>
          <a:xfrm>
            <a:off x="-1" y="1976552"/>
            <a:ext cx="12161520" cy="295943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b="1" dirty="0"/>
              <a:t>SURAYA A RAHMAN (MAYA) </a:t>
            </a:r>
          </a:p>
          <a:p>
            <a:r>
              <a:rPr lang="en-US" sz="2800" i="1" dirty="0"/>
              <a:t>Business Representative</a:t>
            </a:r>
            <a:endParaRPr lang="en-US" sz="2800" dirty="0"/>
          </a:p>
          <a:p>
            <a:r>
              <a:rPr lang="en-US" sz="2000" dirty="0"/>
              <a:t>(Civil &amp; Structural Engineer)</a:t>
            </a:r>
          </a:p>
          <a:p>
            <a:endParaRPr lang="en-US" sz="2000" dirty="0"/>
          </a:p>
          <a:p>
            <a:br>
              <a:rPr lang="en-US" sz="2000" dirty="0"/>
            </a:br>
            <a:r>
              <a:rPr lang="en-US" sz="2600" spc="300" dirty="0"/>
              <a:t>M:+6019.6699.001 | E:pjbhes@</a:t>
            </a:r>
            <a:r>
              <a:rPr lang="en-US" sz="2600" spc="300" dirty="0">
                <a:solidFill>
                  <a:srgbClr val="FF0000"/>
                </a:solidFill>
              </a:rPr>
              <a:t>pjbumi</a:t>
            </a:r>
            <a:r>
              <a:rPr lang="en-US" sz="2600" spc="300" dirty="0"/>
              <a:t>.com.my</a:t>
            </a: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B0D0049F-8C79-85C5-E949-1EF70F33C860}"/>
              </a:ext>
            </a:extLst>
          </p:cNvPr>
          <p:cNvSpPr txBox="1">
            <a:spLocks/>
          </p:cNvSpPr>
          <p:nvPr/>
        </p:nvSpPr>
        <p:spPr>
          <a:xfrm>
            <a:off x="-1" y="4864970"/>
            <a:ext cx="12161520" cy="856182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10000"/>
              </a:lnSpc>
            </a:pPr>
            <a:r>
              <a:rPr lang="en-US" sz="2000" b="1" dirty="0">
                <a:solidFill>
                  <a:srgbClr val="FF0000"/>
                </a:solidFill>
                <a:latin typeface="Arial Black" panose="020B0A04020102020204" pitchFamily="34" charset="0"/>
              </a:rPr>
              <a:t>PJBUMI</a:t>
            </a:r>
            <a:r>
              <a:rPr lang="en-US" sz="2000" b="1" dirty="0">
                <a:latin typeface="Arial Black" panose="020B0A04020102020204" pitchFamily="34" charset="0"/>
              </a:rPr>
              <a:t> Heavy Engineering &amp; Services </a:t>
            </a:r>
            <a:r>
              <a:rPr lang="en-US" sz="2000" b="1" dirty="0" err="1">
                <a:latin typeface="Arial Black" panose="020B0A04020102020204" pitchFamily="34" charset="0"/>
              </a:rPr>
              <a:t>Sdn</a:t>
            </a:r>
            <a:r>
              <a:rPr lang="en-US" sz="2000" b="1" dirty="0">
                <a:latin typeface="Arial Black" panose="020B0A04020102020204" pitchFamily="34" charset="0"/>
              </a:rPr>
              <a:t> </a:t>
            </a:r>
            <a:r>
              <a:rPr lang="en-US" sz="2000" b="1" dirty="0" err="1">
                <a:latin typeface="Arial Black" panose="020B0A04020102020204" pitchFamily="34" charset="0"/>
              </a:rPr>
              <a:t>Bhd</a:t>
            </a:r>
            <a:br>
              <a:rPr lang="en-US" sz="2000" b="1" dirty="0">
                <a:latin typeface="Arial Black" panose="020B0A04020102020204" pitchFamily="34" charset="0"/>
              </a:rPr>
            </a:br>
            <a:r>
              <a:rPr lang="en-US" sz="1800" b="1" dirty="0">
                <a:latin typeface="Arial" panose="020B0604020202020204" pitchFamily="34" charset="0"/>
                <a:cs typeface="Arial" panose="020B0604020202020204" pitchFamily="34" charset="0"/>
              </a:rPr>
              <a:t>Member of </a:t>
            </a:r>
            <a:r>
              <a:rPr lang="en-US" sz="1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PJBUMI</a:t>
            </a:r>
            <a:r>
              <a:rPr lang="en-US" sz="1800" b="1" dirty="0">
                <a:latin typeface="Arial" panose="020B0604020202020204" pitchFamily="34" charset="0"/>
                <a:cs typeface="Arial" panose="020B0604020202020204" pitchFamily="34" charset="0"/>
              </a:rPr>
              <a:t> Berhad </a:t>
            </a:r>
          </a:p>
        </p:txBody>
      </p:sp>
      <p:sp>
        <p:nvSpPr>
          <p:cNvPr id="8" name="Content Placeholder 6">
            <a:extLst>
              <a:ext uri="{FF2B5EF4-FFF2-40B4-BE49-F238E27FC236}">
                <a16:creationId xmlns:a16="http://schemas.microsoft.com/office/drawing/2014/main" id="{8DC61370-7776-8F8E-CED0-7E354A41D619}"/>
              </a:ext>
            </a:extLst>
          </p:cNvPr>
          <p:cNvSpPr txBox="1">
            <a:spLocks/>
          </p:cNvSpPr>
          <p:nvPr/>
        </p:nvSpPr>
        <p:spPr>
          <a:xfrm>
            <a:off x="-1" y="5770544"/>
            <a:ext cx="12161520" cy="967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en-US" sz="1800" dirty="0"/>
              <a:t>No.11 Jalan Ruang U8/109, </a:t>
            </a:r>
            <a:r>
              <a:rPr lang="en-US" sz="1800" dirty="0" err="1"/>
              <a:t>Seksyen</a:t>
            </a:r>
            <a:r>
              <a:rPr lang="en-US" sz="1800" dirty="0"/>
              <a:t> U8, Bukit Jelutong, 40150 Shah Alam, Selangor </a:t>
            </a:r>
            <a:r>
              <a:rPr lang="en-US" sz="1800" dirty="0" err="1"/>
              <a:t>Darul</a:t>
            </a:r>
            <a:r>
              <a:rPr lang="en-US" sz="1800" dirty="0"/>
              <a:t> Ehsan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en-US" sz="1800" dirty="0"/>
              <a:t>T:+603.7831.0075 | F:+603.7832.5840 | www.pjbumi.com.my</a:t>
            </a:r>
          </a:p>
        </p:txBody>
      </p:sp>
    </p:spTree>
    <p:extLst>
      <p:ext uri="{BB962C8B-B14F-4D97-AF65-F5344CB8AC3E}">
        <p14:creationId xmlns:p14="http://schemas.microsoft.com/office/powerpoint/2010/main" val="36531722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CEDDDE-CE3E-B0CF-EC32-0B8093E3E51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-1" y="62142"/>
            <a:ext cx="12161520" cy="1541540"/>
          </a:xfrm>
        </p:spPr>
        <p:txBody>
          <a:bodyPr>
            <a:normAutofit/>
          </a:bodyPr>
          <a:lstStyle/>
          <a:p>
            <a:r>
              <a:rPr lang="en-US" sz="6600" dirty="0">
                <a:solidFill>
                  <a:srgbClr val="FF0000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PJBUMI</a:t>
            </a:r>
            <a:r>
              <a:rPr lang="en-US" sz="6600" dirty="0">
                <a:latin typeface="Arial Black" panose="020B0A04020102020204" pitchFamily="34" charset="0"/>
                <a:cs typeface="Arial" panose="020B0604020202020204" pitchFamily="34" charset="0"/>
              </a:rPr>
              <a:t>HES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9EDA9B6F-FF51-EBF7-58B9-0F0485F0B8E3}"/>
              </a:ext>
            </a:extLst>
          </p:cNvPr>
          <p:cNvSpPr txBox="1">
            <a:spLocks/>
          </p:cNvSpPr>
          <p:nvPr/>
        </p:nvSpPr>
        <p:spPr>
          <a:xfrm>
            <a:off x="-1" y="1976552"/>
            <a:ext cx="12161520" cy="295943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b="1" dirty="0"/>
              <a:t>NUR ASIAH BIDIN</a:t>
            </a:r>
          </a:p>
          <a:p>
            <a:r>
              <a:rPr lang="en-US" sz="2800" i="1" dirty="0"/>
              <a:t>Business Representative</a:t>
            </a:r>
            <a:endParaRPr lang="en-US" sz="2800" dirty="0"/>
          </a:p>
          <a:p>
            <a:r>
              <a:rPr lang="en-US" sz="2000" dirty="0"/>
              <a:t>(Civil &amp; Structural Engineer)</a:t>
            </a:r>
          </a:p>
          <a:p>
            <a:endParaRPr lang="en-US" sz="2000" dirty="0"/>
          </a:p>
          <a:p>
            <a:br>
              <a:rPr lang="en-US" sz="2000" dirty="0"/>
            </a:br>
            <a:r>
              <a:rPr lang="en-US" sz="2600" spc="300" dirty="0"/>
              <a:t>M:+6014.3389.244 | E:pjbhes@</a:t>
            </a:r>
            <a:r>
              <a:rPr lang="en-US" sz="2600" spc="300" dirty="0">
                <a:solidFill>
                  <a:srgbClr val="FF0000"/>
                </a:solidFill>
              </a:rPr>
              <a:t>pjbumi</a:t>
            </a:r>
            <a:r>
              <a:rPr lang="en-US" sz="2600" spc="300" dirty="0"/>
              <a:t>.com.my</a:t>
            </a: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0038DFEE-E06A-DA83-44B6-DABE044D9BBF}"/>
              </a:ext>
            </a:extLst>
          </p:cNvPr>
          <p:cNvSpPr txBox="1">
            <a:spLocks/>
          </p:cNvSpPr>
          <p:nvPr/>
        </p:nvSpPr>
        <p:spPr>
          <a:xfrm>
            <a:off x="-1" y="4864970"/>
            <a:ext cx="12161520" cy="856182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10000"/>
              </a:lnSpc>
            </a:pPr>
            <a:r>
              <a:rPr lang="en-US" sz="2000" b="1" dirty="0">
                <a:solidFill>
                  <a:srgbClr val="FF0000"/>
                </a:solidFill>
                <a:latin typeface="Arial Black" panose="020B0A04020102020204" pitchFamily="34" charset="0"/>
              </a:rPr>
              <a:t>PJBUMI</a:t>
            </a:r>
            <a:r>
              <a:rPr lang="en-US" sz="2000" b="1" dirty="0">
                <a:latin typeface="Arial Black" panose="020B0A04020102020204" pitchFamily="34" charset="0"/>
              </a:rPr>
              <a:t> Heavy Engineering &amp; Services </a:t>
            </a:r>
            <a:r>
              <a:rPr lang="en-US" sz="2000" b="1" dirty="0" err="1">
                <a:latin typeface="Arial Black" panose="020B0A04020102020204" pitchFamily="34" charset="0"/>
              </a:rPr>
              <a:t>Sdn</a:t>
            </a:r>
            <a:r>
              <a:rPr lang="en-US" sz="2000" b="1" dirty="0">
                <a:latin typeface="Arial Black" panose="020B0A04020102020204" pitchFamily="34" charset="0"/>
              </a:rPr>
              <a:t> </a:t>
            </a:r>
            <a:r>
              <a:rPr lang="en-US" sz="2000" b="1" dirty="0" err="1">
                <a:latin typeface="Arial Black" panose="020B0A04020102020204" pitchFamily="34" charset="0"/>
              </a:rPr>
              <a:t>Bhd</a:t>
            </a:r>
            <a:br>
              <a:rPr lang="en-US" sz="2000" b="1" dirty="0">
                <a:latin typeface="Arial Black" panose="020B0A04020102020204" pitchFamily="34" charset="0"/>
              </a:rPr>
            </a:br>
            <a:r>
              <a:rPr lang="en-US" sz="1800" b="1" dirty="0">
                <a:latin typeface="Arial" panose="020B0604020202020204" pitchFamily="34" charset="0"/>
                <a:cs typeface="Arial" panose="020B0604020202020204" pitchFamily="34" charset="0"/>
              </a:rPr>
              <a:t>Member of </a:t>
            </a:r>
            <a:r>
              <a:rPr lang="en-US" sz="1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PJBUMI</a:t>
            </a:r>
            <a:r>
              <a:rPr lang="en-US" sz="1800" b="1" dirty="0">
                <a:latin typeface="Arial" panose="020B0604020202020204" pitchFamily="34" charset="0"/>
                <a:cs typeface="Arial" panose="020B0604020202020204" pitchFamily="34" charset="0"/>
              </a:rPr>
              <a:t> Berhad </a:t>
            </a:r>
          </a:p>
        </p:txBody>
      </p:sp>
      <p:sp>
        <p:nvSpPr>
          <p:cNvPr id="8" name="Content Placeholder 6">
            <a:extLst>
              <a:ext uri="{FF2B5EF4-FFF2-40B4-BE49-F238E27FC236}">
                <a16:creationId xmlns:a16="http://schemas.microsoft.com/office/drawing/2014/main" id="{3D9B3307-1626-4911-F041-E0C7D1D8185F}"/>
              </a:ext>
            </a:extLst>
          </p:cNvPr>
          <p:cNvSpPr txBox="1">
            <a:spLocks/>
          </p:cNvSpPr>
          <p:nvPr/>
        </p:nvSpPr>
        <p:spPr>
          <a:xfrm>
            <a:off x="-1" y="5770544"/>
            <a:ext cx="12161520" cy="967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en-US" sz="1800" dirty="0"/>
              <a:t>No.11 Jalan Ruang U8/109, </a:t>
            </a:r>
            <a:r>
              <a:rPr lang="en-US" sz="1800" dirty="0" err="1"/>
              <a:t>Seksyen</a:t>
            </a:r>
            <a:r>
              <a:rPr lang="en-US" sz="1800" dirty="0"/>
              <a:t> U8, Bukit Jelutong, 40150 Shah Alam, Selangor </a:t>
            </a:r>
            <a:r>
              <a:rPr lang="en-US" sz="1800" dirty="0" err="1"/>
              <a:t>Darul</a:t>
            </a:r>
            <a:r>
              <a:rPr lang="en-US" sz="1800" dirty="0"/>
              <a:t> Ehsan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en-US" sz="1800" dirty="0"/>
              <a:t>T:+603.7831.0075 | F:+603.7832.5840 | www.pjbumi.com.my</a:t>
            </a:r>
          </a:p>
        </p:txBody>
      </p:sp>
    </p:spTree>
    <p:extLst>
      <p:ext uri="{BB962C8B-B14F-4D97-AF65-F5344CB8AC3E}">
        <p14:creationId xmlns:p14="http://schemas.microsoft.com/office/powerpoint/2010/main" val="5691029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CEDDDE-CE3E-B0CF-EC32-0B8093E3E51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-1" y="62142"/>
            <a:ext cx="12161520" cy="1541540"/>
          </a:xfrm>
        </p:spPr>
        <p:txBody>
          <a:bodyPr>
            <a:normAutofit/>
          </a:bodyPr>
          <a:lstStyle/>
          <a:p>
            <a:r>
              <a:rPr lang="en-US" sz="6600" dirty="0">
                <a:solidFill>
                  <a:srgbClr val="FF0000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PJBUMI</a:t>
            </a:r>
            <a:r>
              <a:rPr lang="en-US" sz="6600" dirty="0">
                <a:latin typeface="Arial Black" panose="020B0A04020102020204" pitchFamily="34" charset="0"/>
                <a:cs typeface="Arial" panose="020B0604020202020204" pitchFamily="34" charset="0"/>
              </a:rPr>
              <a:t>HES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9EDA9B6F-FF51-EBF7-58B9-0F0485F0B8E3}"/>
              </a:ext>
            </a:extLst>
          </p:cNvPr>
          <p:cNvSpPr txBox="1">
            <a:spLocks/>
          </p:cNvSpPr>
          <p:nvPr/>
        </p:nvSpPr>
        <p:spPr>
          <a:xfrm>
            <a:off x="-1" y="1976552"/>
            <a:ext cx="12161520" cy="295943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b="1" dirty="0"/>
              <a:t>SHAMSUDDIN MAT ZIN</a:t>
            </a:r>
          </a:p>
          <a:p>
            <a:r>
              <a:rPr lang="en-US" sz="2800" i="1" dirty="0"/>
              <a:t>Business Representative</a:t>
            </a:r>
            <a:endParaRPr lang="en-US" sz="2800" dirty="0"/>
          </a:p>
          <a:p>
            <a:r>
              <a:rPr lang="en-US" sz="2000" dirty="0"/>
              <a:t>(Digital Solution Architect &amp; SAPB1)</a:t>
            </a:r>
          </a:p>
          <a:p>
            <a:endParaRPr lang="en-US" sz="2000" dirty="0"/>
          </a:p>
          <a:p>
            <a:br>
              <a:rPr lang="en-US" sz="2000" dirty="0"/>
            </a:br>
            <a:r>
              <a:rPr lang="en-US" sz="2600" spc="300" dirty="0"/>
              <a:t>M:+6019.2393.935 | E:pjbhes@</a:t>
            </a:r>
            <a:r>
              <a:rPr lang="en-US" sz="2600" spc="300" dirty="0">
                <a:solidFill>
                  <a:srgbClr val="FF0000"/>
                </a:solidFill>
              </a:rPr>
              <a:t>pjbumi</a:t>
            </a:r>
            <a:r>
              <a:rPr lang="en-US" sz="2600" spc="300" dirty="0"/>
              <a:t>.com.my</a:t>
            </a: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E6531985-1384-81A7-BF20-C4D67B7A00ED}"/>
              </a:ext>
            </a:extLst>
          </p:cNvPr>
          <p:cNvSpPr txBox="1">
            <a:spLocks/>
          </p:cNvSpPr>
          <p:nvPr/>
        </p:nvSpPr>
        <p:spPr>
          <a:xfrm>
            <a:off x="-1" y="4864970"/>
            <a:ext cx="12161520" cy="856182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10000"/>
              </a:lnSpc>
            </a:pPr>
            <a:r>
              <a:rPr lang="en-US" sz="2000" b="1" dirty="0">
                <a:solidFill>
                  <a:srgbClr val="FF0000"/>
                </a:solidFill>
                <a:latin typeface="Arial Black" panose="020B0A04020102020204" pitchFamily="34" charset="0"/>
              </a:rPr>
              <a:t>PJBUMI</a:t>
            </a:r>
            <a:r>
              <a:rPr lang="en-US" sz="2000" b="1" dirty="0">
                <a:latin typeface="Arial Black" panose="020B0A04020102020204" pitchFamily="34" charset="0"/>
              </a:rPr>
              <a:t> Heavy Engineering &amp; Services </a:t>
            </a:r>
            <a:r>
              <a:rPr lang="en-US" sz="2000" b="1" dirty="0" err="1">
                <a:latin typeface="Arial Black" panose="020B0A04020102020204" pitchFamily="34" charset="0"/>
              </a:rPr>
              <a:t>Sdn</a:t>
            </a:r>
            <a:r>
              <a:rPr lang="en-US" sz="2000" b="1" dirty="0">
                <a:latin typeface="Arial Black" panose="020B0A04020102020204" pitchFamily="34" charset="0"/>
              </a:rPr>
              <a:t> </a:t>
            </a:r>
            <a:r>
              <a:rPr lang="en-US" sz="2000" b="1" dirty="0" err="1">
                <a:latin typeface="Arial Black" panose="020B0A04020102020204" pitchFamily="34" charset="0"/>
              </a:rPr>
              <a:t>Bhd</a:t>
            </a:r>
            <a:br>
              <a:rPr lang="en-US" sz="2000" b="1" dirty="0">
                <a:latin typeface="Arial Black" panose="020B0A04020102020204" pitchFamily="34" charset="0"/>
              </a:rPr>
            </a:br>
            <a:r>
              <a:rPr lang="en-US" sz="1800" b="1" dirty="0">
                <a:latin typeface="Arial" panose="020B0604020202020204" pitchFamily="34" charset="0"/>
                <a:cs typeface="Arial" panose="020B0604020202020204" pitchFamily="34" charset="0"/>
              </a:rPr>
              <a:t>Member of </a:t>
            </a:r>
            <a:r>
              <a:rPr lang="en-US" sz="1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PJBUMI</a:t>
            </a:r>
            <a:r>
              <a:rPr lang="en-US" sz="1800" b="1" dirty="0">
                <a:latin typeface="Arial" panose="020B0604020202020204" pitchFamily="34" charset="0"/>
                <a:cs typeface="Arial" panose="020B0604020202020204" pitchFamily="34" charset="0"/>
              </a:rPr>
              <a:t> Berhad </a:t>
            </a:r>
          </a:p>
        </p:txBody>
      </p:sp>
      <p:sp>
        <p:nvSpPr>
          <p:cNvPr id="8" name="Content Placeholder 6">
            <a:extLst>
              <a:ext uri="{FF2B5EF4-FFF2-40B4-BE49-F238E27FC236}">
                <a16:creationId xmlns:a16="http://schemas.microsoft.com/office/drawing/2014/main" id="{3294DD26-9575-E68E-857D-47FAF0CBF693}"/>
              </a:ext>
            </a:extLst>
          </p:cNvPr>
          <p:cNvSpPr txBox="1">
            <a:spLocks/>
          </p:cNvSpPr>
          <p:nvPr/>
        </p:nvSpPr>
        <p:spPr>
          <a:xfrm>
            <a:off x="-1" y="5770544"/>
            <a:ext cx="12161520" cy="967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en-US" sz="1800" dirty="0"/>
              <a:t>No.11 Jalan Ruang U8/109, </a:t>
            </a:r>
            <a:r>
              <a:rPr lang="en-US" sz="1800" dirty="0" err="1"/>
              <a:t>Seksyen</a:t>
            </a:r>
            <a:r>
              <a:rPr lang="en-US" sz="1800" dirty="0"/>
              <a:t> U8, Bukit Jelutong, 40150 Shah Alam, Selangor </a:t>
            </a:r>
            <a:r>
              <a:rPr lang="en-US" sz="1800" dirty="0" err="1"/>
              <a:t>Darul</a:t>
            </a:r>
            <a:r>
              <a:rPr lang="en-US" sz="1800" dirty="0"/>
              <a:t> Ehsan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en-US" sz="1800" dirty="0"/>
              <a:t>T:+603.7831.0075 | F:+603.7832.5840 | www.pjbumi.com.my</a:t>
            </a:r>
          </a:p>
        </p:txBody>
      </p:sp>
    </p:spTree>
    <p:extLst>
      <p:ext uri="{BB962C8B-B14F-4D97-AF65-F5344CB8AC3E}">
        <p14:creationId xmlns:p14="http://schemas.microsoft.com/office/powerpoint/2010/main" val="30982082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CEDDDE-CE3E-B0CF-EC32-0B8093E3E51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-1" y="62142"/>
            <a:ext cx="12161520" cy="1541540"/>
          </a:xfrm>
        </p:spPr>
        <p:txBody>
          <a:bodyPr>
            <a:normAutofit/>
          </a:bodyPr>
          <a:lstStyle/>
          <a:p>
            <a:r>
              <a:rPr lang="en-US" sz="6600" dirty="0">
                <a:solidFill>
                  <a:srgbClr val="FF0000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PJBUMI</a:t>
            </a:r>
            <a:r>
              <a:rPr lang="en-US" sz="6600" dirty="0">
                <a:latin typeface="Arial Black" panose="020B0A04020102020204" pitchFamily="34" charset="0"/>
                <a:cs typeface="Arial" panose="020B0604020202020204" pitchFamily="34" charset="0"/>
              </a:rPr>
              <a:t>HES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9EDA9B6F-FF51-EBF7-58B9-0F0485F0B8E3}"/>
              </a:ext>
            </a:extLst>
          </p:cNvPr>
          <p:cNvSpPr txBox="1">
            <a:spLocks/>
          </p:cNvSpPr>
          <p:nvPr/>
        </p:nvSpPr>
        <p:spPr>
          <a:xfrm>
            <a:off x="-1" y="1976552"/>
            <a:ext cx="12161520" cy="295943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b="1" dirty="0"/>
              <a:t>DR NOOR AZLIZA ZAINAL ABIDIN</a:t>
            </a:r>
          </a:p>
          <a:p>
            <a:r>
              <a:rPr lang="en-US" sz="2800" i="1" dirty="0"/>
              <a:t>Business Representative</a:t>
            </a:r>
            <a:endParaRPr lang="en-US" sz="2800" dirty="0"/>
          </a:p>
          <a:p>
            <a:r>
              <a:rPr lang="en-US" sz="2000" dirty="0"/>
              <a:t>(e-Commerce &amp; Digitalization Specialist)</a:t>
            </a:r>
          </a:p>
          <a:p>
            <a:endParaRPr lang="en-US" sz="2000" dirty="0"/>
          </a:p>
          <a:p>
            <a:br>
              <a:rPr lang="en-US" sz="2000" dirty="0"/>
            </a:br>
            <a:r>
              <a:rPr lang="en-US" sz="2600" spc="300" dirty="0"/>
              <a:t>M:+6016.2215.897 | E:pjbhes@</a:t>
            </a:r>
            <a:r>
              <a:rPr lang="en-US" sz="2600" spc="300" dirty="0">
                <a:solidFill>
                  <a:srgbClr val="FF0000"/>
                </a:solidFill>
              </a:rPr>
              <a:t>pjbumi</a:t>
            </a:r>
            <a:r>
              <a:rPr lang="en-US" sz="2600" spc="300" dirty="0"/>
              <a:t>.com.my</a:t>
            </a: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8B6B6B05-BC07-3641-2BD7-C43D91DF3569}"/>
              </a:ext>
            </a:extLst>
          </p:cNvPr>
          <p:cNvSpPr txBox="1">
            <a:spLocks/>
          </p:cNvSpPr>
          <p:nvPr/>
        </p:nvSpPr>
        <p:spPr>
          <a:xfrm>
            <a:off x="-1" y="4864970"/>
            <a:ext cx="12161520" cy="856182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10000"/>
              </a:lnSpc>
            </a:pPr>
            <a:r>
              <a:rPr lang="en-US" sz="2000" b="1" dirty="0">
                <a:solidFill>
                  <a:srgbClr val="FF0000"/>
                </a:solidFill>
                <a:latin typeface="Arial Black" panose="020B0A04020102020204" pitchFamily="34" charset="0"/>
              </a:rPr>
              <a:t>PJBUMI</a:t>
            </a:r>
            <a:r>
              <a:rPr lang="en-US" sz="2000" b="1" dirty="0">
                <a:latin typeface="Arial Black" panose="020B0A04020102020204" pitchFamily="34" charset="0"/>
              </a:rPr>
              <a:t> Heavy Engineering &amp; Services </a:t>
            </a:r>
            <a:r>
              <a:rPr lang="en-US" sz="2000" b="1" dirty="0" err="1">
                <a:latin typeface="Arial Black" panose="020B0A04020102020204" pitchFamily="34" charset="0"/>
              </a:rPr>
              <a:t>Sdn</a:t>
            </a:r>
            <a:r>
              <a:rPr lang="en-US" sz="2000" b="1" dirty="0">
                <a:latin typeface="Arial Black" panose="020B0A04020102020204" pitchFamily="34" charset="0"/>
              </a:rPr>
              <a:t> </a:t>
            </a:r>
            <a:r>
              <a:rPr lang="en-US" sz="2000" b="1" dirty="0" err="1">
                <a:latin typeface="Arial Black" panose="020B0A04020102020204" pitchFamily="34" charset="0"/>
              </a:rPr>
              <a:t>Bhd</a:t>
            </a:r>
            <a:br>
              <a:rPr lang="en-US" sz="2000" b="1" dirty="0">
                <a:latin typeface="Arial Black" panose="020B0A04020102020204" pitchFamily="34" charset="0"/>
              </a:rPr>
            </a:br>
            <a:r>
              <a:rPr lang="en-US" sz="1800" b="1" dirty="0">
                <a:latin typeface="Arial" panose="020B0604020202020204" pitchFamily="34" charset="0"/>
                <a:cs typeface="Arial" panose="020B0604020202020204" pitchFamily="34" charset="0"/>
              </a:rPr>
              <a:t>Member of </a:t>
            </a:r>
            <a:r>
              <a:rPr lang="en-US" sz="1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PJBUMI</a:t>
            </a:r>
            <a:r>
              <a:rPr lang="en-US" sz="1800" b="1" dirty="0">
                <a:latin typeface="Arial" panose="020B0604020202020204" pitchFamily="34" charset="0"/>
                <a:cs typeface="Arial" panose="020B0604020202020204" pitchFamily="34" charset="0"/>
              </a:rPr>
              <a:t> Berhad </a:t>
            </a:r>
          </a:p>
        </p:txBody>
      </p:sp>
      <p:sp>
        <p:nvSpPr>
          <p:cNvPr id="8" name="Content Placeholder 6">
            <a:extLst>
              <a:ext uri="{FF2B5EF4-FFF2-40B4-BE49-F238E27FC236}">
                <a16:creationId xmlns:a16="http://schemas.microsoft.com/office/drawing/2014/main" id="{4387B0A0-5059-0B72-7559-CA0576B6A1E8}"/>
              </a:ext>
            </a:extLst>
          </p:cNvPr>
          <p:cNvSpPr txBox="1">
            <a:spLocks/>
          </p:cNvSpPr>
          <p:nvPr/>
        </p:nvSpPr>
        <p:spPr>
          <a:xfrm>
            <a:off x="-1" y="5770544"/>
            <a:ext cx="12161520" cy="967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en-US" sz="1800" dirty="0"/>
              <a:t>No.11 Jalan Ruang U8/109, </a:t>
            </a:r>
            <a:r>
              <a:rPr lang="en-US" sz="1800" dirty="0" err="1"/>
              <a:t>Seksyen</a:t>
            </a:r>
            <a:r>
              <a:rPr lang="en-US" sz="1800" dirty="0"/>
              <a:t> U8, Bukit Jelutong, 40150 Shah Alam, Selangor </a:t>
            </a:r>
            <a:r>
              <a:rPr lang="en-US" sz="1800" dirty="0" err="1"/>
              <a:t>Darul</a:t>
            </a:r>
            <a:r>
              <a:rPr lang="en-US" sz="1800" dirty="0"/>
              <a:t> Ehsan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en-US" sz="1800" dirty="0"/>
              <a:t>T:+603.7831.0075 | F:+603.7832.5840 | www.pjbumi.com.my</a:t>
            </a:r>
          </a:p>
        </p:txBody>
      </p:sp>
    </p:spTree>
    <p:extLst>
      <p:ext uri="{BB962C8B-B14F-4D97-AF65-F5344CB8AC3E}">
        <p14:creationId xmlns:p14="http://schemas.microsoft.com/office/powerpoint/2010/main" val="328401288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381</TotalTime>
  <Words>593</Words>
  <Application>Microsoft Office PowerPoint</Application>
  <PresentationFormat>Widescreen</PresentationFormat>
  <Paragraphs>60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Declaration &amp; Acceptance</vt:lpstr>
      <vt:lpstr>PJBUMIHES</vt:lpstr>
      <vt:lpstr>PJBUMIHES</vt:lpstr>
      <vt:lpstr>PJBUMIHES</vt:lpstr>
      <vt:lpstr>PJBUMIHES</vt:lpstr>
      <vt:lpstr>PJBUMIHES</vt:lpstr>
      <vt:lpstr>PJBUMIHES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PJBUMIHES</dc:title>
  <dc:creator>MDSHAHZAR MD3IDRIS</dc:creator>
  <cp:lastModifiedBy>MDSHAHZAR MD4IDRIS</cp:lastModifiedBy>
  <cp:revision>9</cp:revision>
  <dcterms:created xsi:type="dcterms:W3CDTF">2022-06-28T07:16:35Z</dcterms:created>
  <dcterms:modified xsi:type="dcterms:W3CDTF">2022-07-07T16:53:38Z</dcterms:modified>
</cp:coreProperties>
</file>